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67" r:id="rId2"/>
    <p:sldId id="268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/>
    <p:restoredTop sz="96301"/>
  </p:normalViewPr>
  <p:slideViewPr>
    <p:cSldViewPr snapToGrid="0">
      <p:cViewPr varScale="1">
        <p:scale>
          <a:sx n="122" d="100"/>
          <a:sy n="122" d="100"/>
        </p:scale>
        <p:origin x="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4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6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2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3663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8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2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9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1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1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6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8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1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32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food.org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9357AFE-9AD8-12D8-23BB-B6D21F46A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668" y="5959633"/>
            <a:ext cx="2513489" cy="503999"/>
          </a:xfrm>
        </p:spPr>
      </p:pic>
      <p:pic>
        <p:nvPicPr>
          <p:cNvPr id="8" name="Picture 7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248C2C66-2825-D5BC-942E-875FD355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098" y="5909442"/>
            <a:ext cx="2462166" cy="547726"/>
          </a:xfrm>
          <a:prstGeom prst="rect">
            <a:avLst/>
          </a:prstGeom>
        </p:spPr>
      </p:pic>
      <p:pic>
        <p:nvPicPr>
          <p:cNvPr id="12" name="Picture 11" descr="A logo with blue and grey squares&#10;&#10;Description automatically generated">
            <a:extLst>
              <a:ext uri="{FF2B5EF4-FFF2-40B4-BE49-F238E27FC236}">
                <a16:creationId xmlns:a16="http://schemas.microsoft.com/office/drawing/2014/main" id="{BFC1F144-E2A0-5F9E-86D0-95E789070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80" y="298518"/>
            <a:ext cx="3903066" cy="165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BEF106-9236-7E0F-BC44-8C6F98B30469}"/>
              </a:ext>
            </a:extLst>
          </p:cNvPr>
          <p:cNvSpPr txBox="1"/>
          <p:nvPr/>
        </p:nvSpPr>
        <p:spPr>
          <a:xfrm>
            <a:off x="625737" y="2054729"/>
            <a:ext cx="1094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Women Feeding Cities </a:t>
            </a:r>
            <a:b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Building a Gender-Transformative, Resilient, and Sustainable Informal Food Sector for </a:t>
            </a:r>
          </a:p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COVID-19 Recovery</a:t>
            </a:r>
          </a:p>
        </p:txBody>
      </p:sp>
      <p:pic>
        <p:nvPicPr>
          <p:cNvPr id="2050" name="Picture 2" descr="Balsillie School of International Affairs">
            <a:extLst>
              <a:ext uri="{FF2B5EF4-FFF2-40B4-BE49-F238E27FC236}">
                <a16:creationId xmlns:a16="http://schemas.microsoft.com/office/drawing/2014/main" id="{303BBA36-24C4-45D9-2ACC-842517FC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23" y="5909442"/>
            <a:ext cx="2523162" cy="6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475D976-9C39-6D3E-5D51-998BB44B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52" y="5954412"/>
            <a:ext cx="1867080" cy="5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15A3B-0586-74D6-C571-D9140745A3DC}"/>
              </a:ext>
            </a:extLst>
          </p:cNvPr>
          <p:cNvSpPr txBox="1"/>
          <p:nvPr/>
        </p:nvSpPr>
        <p:spPr>
          <a:xfrm>
            <a:off x="1874264" y="4840425"/>
            <a:ext cx="844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</a:rPr>
              <a:t>New Frontiers in Research Fund Mid-Term Forum, 12-13 September 2024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</a:rPr>
              <a:t>2022 Special Call for Post-Pandemic Recovery</a:t>
            </a:r>
          </a:p>
        </p:txBody>
      </p:sp>
    </p:spTree>
    <p:extLst>
      <p:ext uri="{BB962C8B-B14F-4D97-AF65-F5344CB8AC3E}">
        <p14:creationId xmlns:p14="http://schemas.microsoft.com/office/powerpoint/2010/main" val="96436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14AA-0B5C-B656-C13B-760F3CA5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87" y="519005"/>
            <a:ext cx="9509760" cy="752138"/>
          </a:xfrm>
        </p:spPr>
        <p:txBody>
          <a:bodyPr/>
          <a:lstStyle/>
          <a:p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Women Feeding Cities 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C4C7B-1C07-1FC4-9E3F-BAE9E9F3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44" y="3197297"/>
            <a:ext cx="2669819" cy="2771503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Crush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Brown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Onyango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Salamone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Sujata Ramachandran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Zhenzhong Si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Mercedes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Eguiguren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Heba </a:t>
            </a:r>
            <a:r>
              <a:rPr lang="en-CA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Hamzeh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Laeba</a:t>
            </a:r>
            <a:r>
              <a:rPr lang="en-C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Khan</a:t>
            </a:r>
          </a:p>
          <a:p>
            <a:r>
              <a:rPr lang="en-C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Adwoa Konadu-</a:t>
            </a:r>
            <a:r>
              <a:rPr lang="en-CA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Yiadom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logo with blue and grey squares&#10;&#10;Description automatically generated">
            <a:extLst>
              <a:ext uri="{FF2B5EF4-FFF2-40B4-BE49-F238E27FC236}">
                <a16:creationId xmlns:a16="http://schemas.microsoft.com/office/drawing/2014/main" id="{9DC9D0DE-F07B-CB9F-E286-31259426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451" y="5914499"/>
            <a:ext cx="2001005" cy="848991"/>
          </a:xfrm>
          <a:prstGeom prst="rect">
            <a:avLst/>
          </a:prstGeom>
        </p:spPr>
      </p:pic>
      <p:pic>
        <p:nvPicPr>
          <p:cNvPr id="7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CCA7CA3-0F6E-D09D-145F-8AAED438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92" y="5932865"/>
            <a:ext cx="2693036" cy="540000"/>
          </a:xfrm>
          <a:prstGeom prst="rect">
            <a:avLst/>
          </a:prstGeom>
        </p:spPr>
      </p:pic>
      <p:pic>
        <p:nvPicPr>
          <p:cNvPr id="1026" name="Picture 2" descr="Home | Wilfrid Laurier University">
            <a:extLst>
              <a:ext uri="{FF2B5EF4-FFF2-40B4-BE49-F238E27FC236}">
                <a16:creationId xmlns:a16="http://schemas.microsoft.com/office/drawing/2014/main" id="{E32B276A-643F-5CB6-6446-9C45C494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4" y="1743688"/>
            <a:ext cx="1439429" cy="7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sillie School of International Affairs">
            <a:extLst>
              <a:ext uri="{FF2B5EF4-FFF2-40B4-BE49-F238E27FC236}">
                <a16:creationId xmlns:a16="http://schemas.microsoft.com/office/drawing/2014/main" id="{5B72DF20-7B33-8DED-1201-0A07F5D3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" y="2474052"/>
            <a:ext cx="2089452" cy="5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zcapotzalco-logo">
            <a:extLst>
              <a:ext uri="{FF2B5EF4-FFF2-40B4-BE49-F238E27FC236}">
                <a16:creationId xmlns:a16="http://schemas.microsoft.com/office/drawing/2014/main" id="{5F96E713-DD67-603D-7E1D-2906C519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73" y="1600193"/>
            <a:ext cx="1439429" cy="10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CE6428-A24D-963E-AB16-295305E8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64" y="2739342"/>
            <a:ext cx="1422838" cy="4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F27373-7074-993F-DF20-A1ECFDAB16C9}"/>
              </a:ext>
            </a:extLst>
          </p:cNvPr>
          <p:cNvSpPr txBox="1">
            <a:spLocks/>
          </p:cNvSpPr>
          <p:nvPr/>
        </p:nvSpPr>
        <p:spPr>
          <a:xfrm>
            <a:off x="2797250" y="3493857"/>
            <a:ext cx="2424653" cy="277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Guénola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Capron</a:t>
            </a:r>
          </a:p>
          <a:p>
            <a:r>
              <a:rPr lang="en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Tiana </a:t>
            </a:r>
            <a:r>
              <a:rPr lang="en-CA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Bakic</a:t>
            </a:r>
            <a:r>
              <a:rPr lang="en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Hayden</a:t>
            </a:r>
          </a:p>
          <a:p>
            <a:r>
              <a:rPr lang="en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Salomon Gonzalez Arellano</a:t>
            </a:r>
          </a:p>
          <a:p>
            <a:r>
              <a:rPr lang="en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Fernanda Vásquez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University_of_West_Indies_Logo">
            <a:extLst>
              <a:ext uri="{FF2B5EF4-FFF2-40B4-BE49-F238E27FC236}">
                <a16:creationId xmlns:a16="http://schemas.microsoft.com/office/drawing/2014/main" id="{BEECAAA4-6BBF-1106-BDD3-2FD7D9372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r="17600"/>
          <a:stretch/>
        </p:blipFill>
        <p:spPr bwMode="auto">
          <a:xfrm>
            <a:off x="5543893" y="1419915"/>
            <a:ext cx="1140823" cy="17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3F37FC-7440-6F1E-D9B8-74F272AB0CEC}"/>
              </a:ext>
            </a:extLst>
          </p:cNvPr>
          <p:cNvSpPr txBox="1">
            <a:spLocks/>
          </p:cNvSpPr>
          <p:nvPr/>
        </p:nvSpPr>
        <p:spPr>
          <a:xfrm>
            <a:off x="5243335" y="3414572"/>
            <a:ext cx="2110161" cy="277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Natalie Dietrich Jones</a:t>
            </a:r>
          </a:p>
          <a:p>
            <a:r>
              <a:rPr lang="en-C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Johnson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Lashley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Latoya Lazarus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Logo-University-of-Namibia">
            <a:extLst>
              <a:ext uri="{FF2B5EF4-FFF2-40B4-BE49-F238E27FC236}">
                <a16:creationId xmlns:a16="http://schemas.microsoft.com/office/drawing/2014/main" id="{5E70A97A-928D-05FA-A8F3-839D50F5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46" y="1813080"/>
            <a:ext cx="1707117" cy="5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206B9E-25AF-8DA9-A4BF-9334D397EDF8}"/>
              </a:ext>
            </a:extLst>
          </p:cNvPr>
          <p:cNvSpPr txBox="1">
            <a:spLocks/>
          </p:cNvSpPr>
          <p:nvPr/>
        </p:nvSpPr>
        <p:spPr>
          <a:xfrm>
            <a:off x="7461296" y="3410738"/>
            <a:ext cx="2110161" cy="277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Ndeyapo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Nickanor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Tobias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Shinyemba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Godfrey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Tawodzera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Kazembe</a:t>
            </a:r>
          </a:p>
        </p:txBody>
      </p:sp>
      <p:pic>
        <p:nvPicPr>
          <p:cNvPr id="1038" name="Picture 14" descr="university-of-the-western-cape-logo">
            <a:extLst>
              <a:ext uri="{FF2B5EF4-FFF2-40B4-BE49-F238E27FC236}">
                <a16:creationId xmlns:a16="http://schemas.microsoft.com/office/drawing/2014/main" id="{E7EFD84D-4DA4-57B4-301C-2E7096AA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78" y="2592487"/>
            <a:ext cx="1781833" cy="64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duardo-Mondlane-University-SQ200">
            <a:extLst>
              <a:ext uri="{FF2B5EF4-FFF2-40B4-BE49-F238E27FC236}">
                <a16:creationId xmlns:a16="http://schemas.microsoft.com/office/drawing/2014/main" id="{B7DD321C-3EEF-D3E8-4FE0-2028269F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54" y="1962527"/>
            <a:ext cx="895624" cy="8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697A5E-58D5-6F44-D234-12C1A6790518}"/>
              </a:ext>
            </a:extLst>
          </p:cNvPr>
          <p:cNvSpPr txBox="1">
            <a:spLocks/>
          </p:cNvSpPr>
          <p:nvPr/>
        </p:nvSpPr>
        <p:spPr>
          <a:xfrm>
            <a:off x="9772500" y="3338123"/>
            <a:ext cx="2330932" cy="277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 Raimundo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Filipe Mate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Ezequiel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Alfeu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Abrahamo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Saúte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Saíde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blue and grey squares&#10;&#10;Description automatically generated">
            <a:extLst>
              <a:ext uri="{FF2B5EF4-FFF2-40B4-BE49-F238E27FC236}">
                <a16:creationId xmlns:a16="http://schemas.microsoft.com/office/drawing/2014/main" id="{9DC9D0DE-F07B-CB9F-E286-31259426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451" y="5914499"/>
            <a:ext cx="2001005" cy="848991"/>
          </a:xfrm>
          <a:prstGeom prst="rect">
            <a:avLst/>
          </a:prstGeom>
        </p:spPr>
      </p:pic>
      <p:pic>
        <p:nvPicPr>
          <p:cNvPr id="7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CCA7CA3-0F6E-D09D-145F-8AAED438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92" y="5932865"/>
            <a:ext cx="2693036" cy="54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206B9E-25AF-8DA9-A4BF-9334D397EDF8}"/>
              </a:ext>
            </a:extLst>
          </p:cNvPr>
          <p:cNvSpPr txBox="1">
            <a:spLocks/>
          </p:cNvSpPr>
          <p:nvPr/>
        </p:nvSpPr>
        <p:spPr>
          <a:xfrm>
            <a:off x="655847" y="1409040"/>
            <a:ext cx="10631216" cy="4071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Arial" panose="020B0604020202020204" pitchFamily="34" charset="0"/>
              </a:rPr>
              <a:t>Identify how the COVID-19 crisis disrupted livelihoods and well-being of women entrepreneurs and workers in the informal food retail sector in selected Global South cities: Kingston (Jamaica), </a:t>
            </a: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  <a:ea typeface="Aptos" panose="020B0004020202020204" pitchFamily="34" charset="0"/>
                <a:cs typeface="Arial" panose="020B0604020202020204" pitchFamily="34" charset="0"/>
              </a:rPr>
              <a:t>Mexico City (Mexico), Maputo </a:t>
            </a: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Arial" panose="020B0604020202020204" pitchFamily="34" charset="0"/>
              </a:rPr>
              <a:t>(Mozambique), and Windhoek (Namibia).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Arial" panose="020B0604020202020204" pitchFamily="34" charset="0"/>
              </a:rPr>
              <a:t>Assess the socioeconomic, health and food security outcomes</a:t>
            </a: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 of COVID-19 public health containment and mitigation responses for these workers and their households.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Conduct </a:t>
            </a: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detailed </a:t>
            </a: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survey of 950 (800 women and 150 male) entrepreneurs and 300 employees, 20 key informant interviews, 25 in-depth interviews, 3 focus groups, participant observation,  and 1 photovoice study in each city.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CA" sz="18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77"/>
                <a:ea typeface="Aptos" panose="020B0004020202020204" pitchFamily="34" charset="0"/>
                <a:cs typeface="Arial" panose="020B0604020202020204" pitchFamily="34" charset="0"/>
              </a:rPr>
              <a:t>rovide gender-responsive comparative, locally relevant evidence base to support sustainable post-COVID recovery of the informal food sector.</a:t>
            </a:r>
            <a:endParaRPr lang="en-CA" sz="180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 Rounded MT Bold" panose="020F0704030504030204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5B619A-A80E-CC4D-6057-AC43079D47F7}"/>
              </a:ext>
            </a:extLst>
          </p:cNvPr>
          <p:cNvSpPr txBox="1"/>
          <p:nvPr/>
        </p:nvSpPr>
        <p:spPr>
          <a:xfrm>
            <a:off x="3698770" y="328617"/>
            <a:ext cx="479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Project Description </a:t>
            </a:r>
          </a:p>
        </p:txBody>
      </p:sp>
    </p:spTree>
    <p:extLst>
      <p:ext uri="{BB962C8B-B14F-4D97-AF65-F5344CB8AC3E}">
        <p14:creationId xmlns:p14="http://schemas.microsoft.com/office/powerpoint/2010/main" val="221915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blue and grey squares&#10;&#10;Description automatically generated">
            <a:extLst>
              <a:ext uri="{FF2B5EF4-FFF2-40B4-BE49-F238E27FC236}">
                <a16:creationId xmlns:a16="http://schemas.microsoft.com/office/drawing/2014/main" id="{9DC9D0DE-F07B-CB9F-E286-31259426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2" y="5778369"/>
            <a:ext cx="2001005" cy="848991"/>
          </a:xfrm>
          <a:prstGeom prst="rect">
            <a:avLst/>
          </a:prstGeom>
        </p:spPr>
      </p:pic>
      <p:pic>
        <p:nvPicPr>
          <p:cNvPr id="7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CCA7CA3-0F6E-D09D-145F-8AAED438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92" y="5932865"/>
            <a:ext cx="2693036" cy="54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206B9E-25AF-8DA9-A4BF-9334D397EDF8}"/>
              </a:ext>
            </a:extLst>
          </p:cNvPr>
          <p:cNvSpPr txBox="1">
            <a:spLocks/>
          </p:cNvSpPr>
          <p:nvPr/>
        </p:nvSpPr>
        <p:spPr>
          <a:xfrm>
            <a:off x="641131" y="1354686"/>
            <a:ext cx="10552386" cy="1379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Mentorship and training graduate students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Policy audit reports for individual country study sites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8E8B3-D4C8-4527-07FE-6E3697D8D67E}"/>
              </a:ext>
            </a:extLst>
          </p:cNvPr>
          <p:cNvSpPr txBox="1"/>
          <p:nvPr/>
        </p:nvSpPr>
        <p:spPr>
          <a:xfrm>
            <a:off x="2984883" y="526148"/>
            <a:ext cx="614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Important Outcomes</a:t>
            </a:r>
          </a:p>
        </p:txBody>
      </p:sp>
      <p:pic>
        <p:nvPicPr>
          <p:cNvPr id="4" name="Picture 3" descr="A person wearing a face mask&#10;&#10;Description automatically generated">
            <a:extLst>
              <a:ext uri="{FF2B5EF4-FFF2-40B4-BE49-F238E27FC236}">
                <a16:creationId xmlns:a16="http://schemas.microsoft.com/office/drawing/2014/main" id="{D6478E0E-8FE9-1A85-8563-1CB2ECEB6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451" y="2678897"/>
            <a:ext cx="2521497" cy="3564000"/>
          </a:xfrm>
          <a:prstGeom prst="rect">
            <a:avLst/>
          </a:prstGeom>
        </p:spPr>
      </p:pic>
      <p:pic>
        <p:nvPicPr>
          <p:cNvPr id="6" name="Picture 5" descr="A person walking on a street&#10;&#10;Description automatically generated">
            <a:extLst>
              <a:ext uri="{FF2B5EF4-FFF2-40B4-BE49-F238E27FC236}">
                <a16:creationId xmlns:a16="http://schemas.microsoft.com/office/drawing/2014/main" id="{7AE6A153-4232-3867-2B1E-BAFD9835C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896" y="2706397"/>
            <a:ext cx="2288632" cy="352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EA4E51-7C3B-C774-99CB-B7099CB2A4AA}"/>
              </a:ext>
            </a:extLst>
          </p:cNvPr>
          <p:cNvSpPr txBox="1"/>
          <p:nvPr/>
        </p:nvSpPr>
        <p:spPr>
          <a:xfrm>
            <a:off x="4645572" y="6309324"/>
            <a:ext cx="20074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  <a:hlinkClick r:id="rId6"/>
              </a:rPr>
              <a:t>https://mifood.org/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rial Rounded MT Bold" panose="020F0704030504030204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72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248</Words>
  <Application>Microsoft Macintosh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Century Gothic</vt:lpstr>
      <vt:lpstr>Wingdings</vt:lpstr>
      <vt:lpstr>Wingdings 3</vt:lpstr>
      <vt:lpstr>Ion</vt:lpstr>
      <vt:lpstr>PowerPoint Presentation</vt:lpstr>
      <vt:lpstr>Women Feeding Cities Project Team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Feeding Cities Project:  Building a Gender-Transformative, Resilient, and Sustainable Informal Food Sector for COVID-19 Recovery</dc:title>
  <dc:creator>Sujata Ramachandran</dc:creator>
  <cp:lastModifiedBy>Sujata Ramachandran</cp:lastModifiedBy>
  <cp:revision>29</cp:revision>
  <dcterms:created xsi:type="dcterms:W3CDTF">2023-03-04T11:35:13Z</dcterms:created>
  <dcterms:modified xsi:type="dcterms:W3CDTF">2024-08-22T19:34:40Z</dcterms:modified>
</cp:coreProperties>
</file>